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1" r:id="rId1"/>
    <p:sldMasterId id="2147483797" r:id="rId2"/>
    <p:sldMasterId id="2147483809" r:id="rId3"/>
  </p:sldMasterIdLst>
  <p:notesMasterIdLst>
    <p:notesMasterId r:id="rId34"/>
  </p:notesMasterIdLst>
  <p:handoutMasterIdLst>
    <p:handoutMasterId r:id="rId35"/>
  </p:handoutMasterIdLst>
  <p:sldIdLst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30" r:id="rId12"/>
    <p:sldId id="329" r:id="rId13"/>
    <p:sldId id="323" r:id="rId14"/>
    <p:sldId id="324" r:id="rId15"/>
    <p:sldId id="328" r:id="rId16"/>
    <p:sldId id="333" r:id="rId17"/>
    <p:sldId id="344" r:id="rId18"/>
    <p:sldId id="325" r:id="rId19"/>
    <p:sldId id="326" r:id="rId20"/>
    <p:sldId id="327" r:id="rId21"/>
    <p:sldId id="331" r:id="rId22"/>
    <p:sldId id="332" r:id="rId23"/>
    <p:sldId id="334" r:id="rId24"/>
    <p:sldId id="335" r:id="rId25"/>
    <p:sldId id="341" r:id="rId26"/>
    <p:sldId id="338" r:id="rId27"/>
    <p:sldId id="337" r:id="rId28"/>
    <p:sldId id="339" r:id="rId29"/>
    <p:sldId id="340" r:id="rId30"/>
    <p:sldId id="342" r:id="rId31"/>
    <p:sldId id="343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Jie (Jay)" initials="ZJ(" lastIdx="1" clrIdx="0">
    <p:extLst>
      <p:ext uri="{19B8F6BF-5375-455C-9EA6-DF929625EA0E}">
        <p15:presenceInfo xmlns:p15="http://schemas.microsoft.com/office/powerpoint/2012/main" userId="S::jiezhang2@china.telenav.com::96a12ab2-41b5-4253-a04b-ceeb68474d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6BB4"/>
    <a:srgbClr val="A79711"/>
    <a:srgbClr val="893A8F"/>
    <a:srgbClr val="9F2F78"/>
    <a:srgbClr val="000000"/>
    <a:srgbClr val="E01674"/>
    <a:srgbClr val="9037A7"/>
    <a:srgbClr val="DA6200"/>
    <a:srgbClr val="0CE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7" autoAdjust="0"/>
    <p:restoredTop sz="70576"/>
  </p:normalViewPr>
  <p:slideViewPr>
    <p:cSldViewPr snapToGrid="0">
      <p:cViewPr varScale="1">
        <p:scale>
          <a:sx n="85" d="100"/>
          <a:sy n="85" d="100"/>
        </p:scale>
        <p:origin x="118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57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7475" marR="0" lvl="0" indent="-117475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52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32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59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3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40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85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42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13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69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79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0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73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52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08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30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02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65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3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36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48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37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2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25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5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1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51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2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2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23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06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9387182-C9BC-9448-B046-FB57BF1CEDAD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orp_co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59" y="-47621"/>
            <a:ext cx="12486483" cy="7026858"/>
          </a:xfrm>
          <a:prstGeom prst="rect">
            <a:avLst/>
          </a:prstGeom>
        </p:spPr>
      </p:pic>
      <p:pic>
        <p:nvPicPr>
          <p:cNvPr id="8" name="Picture 7" descr="telenav_rgb_k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80" y="515324"/>
            <a:ext cx="2904067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915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796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127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6497"/>
            <a:ext cx="11463865" cy="705704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D1B24C4-6FE1-3947-A033-6F169257F575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logo_3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405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 b="0" i="0">
                <a:solidFill>
                  <a:srgbClr val="FFFFFF"/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="0" i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7CEDE-9334-2142-9E4A-96F9FAE59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7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343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13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19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8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87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EA27137-2676-CD41-A81A-6D85E80447B4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6039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1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078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0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4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02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3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7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AB32D00-13D6-5442-BB5F-AEC98372E9A0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67318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D4AB-17EA-4F48-8FF8-EBBD044CD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B3E52-A36A-4001-AD8B-8624B5B08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41AF7-A3F1-4A0D-8BA0-86A476CB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8A7E8-774B-459D-9F50-44CD80BE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0F120-6A8B-4CA9-8D8F-DCB6A1D4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7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7561548-E8FD-A746-8A37-72195C907B97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1383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4414-524A-4C94-B913-6A4FB11C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A70F2-5F1E-4E83-BC0D-DEE9A47E2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F4FC-28BD-4A0F-9D78-EE1B165E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CD965-BC1B-4412-8CF5-884AF094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B0CC6-0A15-4848-911F-249A18CF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60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3BA4-E2BB-4AEB-8BEF-03110C9B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14743-A4BF-4C12-AA10-FE26E77A3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10760-61F6-47BD-88AC-51F7DDE5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C3F0-9850-4219-8231-4C282AE3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7522B-10C8-4A6A-A1B5-6C7F625E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009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7D0B-195C-4238-B862-001EFC05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52E3-22A7-4629-91DB-4372CFCCE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A9233-85B7-4C15-BBD8-84287E8C3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B928C-83D2-4AAB-B443-C1EF4912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C3491-2C60-4052-8AD4-41D92BAF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0BCF6-6B28-4E37-AAC5-E3F562BB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12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316A-DD5F-4EB3-988A-F87C0137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69CEA-4FD3-42F5-9262-10946D10E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0394-657E-4E7C-868B-E11E720FE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552CC-1C50-4638-A53A-4E233E73E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4E334-B504-46A3-9E97-90D7FEF71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B2C02-BB4C-4026-82F7-A512009B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8701AC-C739-41FF-AFFA-F1B0AC36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A74AF-8B48-4140-8FEB-5AFB24EF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636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0BDE-CD26-4E55-80DC-78F1B588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88D3D-FC9D-4846-987C-D6E010CC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58E4F-0145-43EB-94A9-BDBB984DA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C474D-CE8A-4700-A46E-F679957A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67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B993C-3D2E-4532-BF05-CE467CC8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90EA0-192C-4324-A6B2-FFEBC3348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D66DA-3AF3-4D20-A2FD-80CC6A2C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230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9A73-C9FE-49C4-98D6-33E0E3E85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5721D-13FF-4469-B525-09FFC198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CE07F-6260-4D9C-ACB1-A72C340D3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BF821-2E5B-47C6-AB7E-D5138F03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8BA69-F1B0-49C8-ACCB-6404E7A3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FC88D-F55A-4250-81FA-E62E6363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864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C8E1-9B77-47CE-A9C0-27FBA8AE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7092B-630A-4ED0-9A3E-DB1AFABEF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BFEFA-50DE-492A-866C-DF9B5B24F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B5489-C931-47CB-BB3F-B506321A4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1F847-F357-4DF5-BB1F-0FB60967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18BB0-BA5D-4ECC-A553-DBD54E48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247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00E6-739A-42DD-9A87-C887B775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63F01-A89A-47D7-937D-06B89D775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D33D4-D488-498A-BD4A-70E3E51F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0DCF6-2CC8-495F-AADD-B977FCED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6B4DA-CD4B-44EF-BC12-7086133F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254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295DF-5CE1-42E8-B637-950D4C834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3272C-568B-4B2B-8CE8-5AAA68476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1197-4201-4FEB-9F8A-89354E53F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A9C86-0314-4356-B57E-C8CD1D32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C4478-519A-4975-A835-22167A9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0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8013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709" y="196914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6265-E4EA-4C7E-903D-F14B09145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58BC3-E1DB-4DF2-A10B-1FBF6C818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A2853-C48A-4D2D-8CF4-F1C6ABEA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7182-C9BC-9448-B046-FB57BF1CEDAD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E8A2F-FEDD-4B1C-A90C-6A6FEA12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6473-84BC-4337-93E2-0119779E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83373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F015-A526-456C-A97C-42EF3AE7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1BD75-1662-430A-BD1E-49083EFE1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0FA83-6124-46E7-917E-933CEBF3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21C5-4C08-41F3-B4B4-B7ECDC25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42570-BE14-4102-9BF9-BE017332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92098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19F5-4A3E-4B96-A55E-7A1B8247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E3959-019A-4F42-B19F-DF73E600B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2C3A2-555F-4B2F-B275-FEB38C77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5246F-D639-4E1A-95DD-D5D74A42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AC9F9-7724-4E1C-8FAF-863E043B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ECA4-87F9-4E0E-9765-3049D18D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C27B-671C-4E64-9230-5FD71D67A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05D74-F1FD-4D53-A88F-5DE306D33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0C678-27CD-45AA-844D-FE3F43B6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32D00-13D6-5442-BB5F-AEC98372E9A0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0B373-8169-4059-9C7E-81475A10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DFD26-6B40-4A63-A702-0657257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41251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4D74-7E8D-4486-AC4E-EE5E5100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381DA-30AB-4DC9-BA6D-02363F7ED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6F43F-3AE9-4EE0-B455-563BCB79F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3CE88-86B0-4B87-B29D-8DC4BCA95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9107B-D4B9-4D53-BBD9-CE38DF243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5EA520-D8F5-4343-A9CC-90180105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1548-E8FD-A746-8A37-72195C907B97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2113D-B607-48C7-9705-D26C2B13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65732-574C-4C71-8FD1-A82EDC5D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16058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4C5D-E3A0-4EA2-BE63-EEFE482A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DE9F5-C8F7-4D75-A358-0C5850EB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915AD-BEC1-4615-A674-19F333E1E83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69B70-F10F-40CC-9E5A-F94FC97D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DF34D-0A22-4DFC-B0E7-751CE749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A664-9163-4CBF-A809-DBEC943F3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92813-70BB-4FAE-9513-2D5484B7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8F2B-29FD-E848-B33C-3BD8F6B71EED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C5F92-BE35-4964-8F63-DEF5BA58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3FC7A-8AD8-4E48-AE6B-EF77E475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9441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06A-89CC-4442-9D75-602523C5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8B67-DDF0-4EC1-AF2C-93019B724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1D7A0-C098-45A2-9DF5-6ADB49570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EAD64-DD30-4114-BAEC-9DE73580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F8BE0-BC75-2C4D-A364-C42CD14DC1BF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70E7B-01E1-4BF1-916F-C95B0D7C4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0643A-E954-40A5-B08A-D65B4D8B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37438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407A-4F57-4A59-9561-7CB088D7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55E60A-7DC7-4593-B5AB-70F89BE25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F3D96-5B81-4A98-9981-E12C0DE7B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AEA58-6986-4275-A383-5175E7FF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2866-A52F-CE43-A86A-3064D605D3E7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0CDCE-813F-4047-9837-DB1C5221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3EB95-1580-466E-91D4-2C117456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13763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9AD0-4CD9-453D-98C3-0F695138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0FF6C-0E42-48C9-976B-B5AB9D63E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80700-FF94-4F62-A5FF-5B0FC5E9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4EDF0-684A-4D5B-95BE-AB3588E2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1DCE6-CAE1-465E-B681-A4082D45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909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7118F2B-29FD-E848-B33C-3BD8F6B71EED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36288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C72318-4B6C-44DE-BE29-32D0105B9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895FF-4B39-4F02-A575-264A8D00D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1084-11A1-4A66-A96A-5A678F8E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B3079-DB47-4AC5-A600-3A6B7A78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F71C7-A70D-4629-B697-4056B0AD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58983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95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FF867-9993-A44F-8FE7-5CD321CBB9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602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C0F8BE0-BC75-2C4D-A364-C42CD14DC1BF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509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0882866-A52F-CE43-A86A-3064D605D3E7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721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101600"/>
          </a:xfrm>
          <a:prstGeom prst="rect">
            <a:avLst/>
          </a:prstGeom>
          <a:solidFill>
            <a:srgbClr val="FFD200"/>
          </a:solidFill>
          <a:ln w="9525" cap="flat" cmpd="sng" algn="ctr">
            <a:solidFill>
              <a:srgbClr val="FFD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89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694" r:id="rId26"/>
    <p:sldLayoutId id="2147483658" r:id="rId27"/>
    <p:sldLayoutId id="2147483667" r:id="rId28"/>
    <p:sldLayoutId id="2147483651" r:id="rId29"/>
    <p:sldLayoutId id="2147483649" r:id="rId30"/>
    <p:sldLayoutId id="2147483663" r:id="rId31"/>
    <p:sldLayoutId id="2147483652" r:id="rId32"/>
    <p:sldLayoutId id="2147483653" r:id="rId33"/>
    <p:sldLayoutId id="2147483656" r:id="rId34"/>
    <p:sldLayoutId id="2147483657" r:id="rId35"/>
    <p:sldLayoutId id="2147483662" r:id="rId36"/>
    <p:sldLayoutId id="2147483660" r:id="rId37"/>
    <p:sldLayoutId id="2147483674" r:id="rId38"/>
    <p:sldLayoutId id="2147483659" r:id="rId39"/>
    <p:sldLayoutId id="2147483675" r:id="rId40"/>
    <p:sldLayoutId id="2147483669" r:id="rId41"/>
    <p:sldLayoutId id="2147483671" r:id="rId42"/>
    <p:sldLayoutId id="2147483673" r:id="rId43"/>
    <p:sldLayoutId id="2147483677" r:id="rId44"/>
    <p:sldLayoutId id="2147483679" r:id="rId45"/>
    <p:sldLayoutId id="2147483678" r:id="rId46"/>
    <p:sldLayoutId id="2147483654" r:id="rId47"/>
    <p:sldLayoutId id="2147483666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3A91DC-290D-4760-BF95-8A92F5452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25BAB-E10D-4F08-A2A9-F0DAB442D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BDF1F-5EB6-4E7A-9A39-84EC6256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A4904-EB91-41ED-A981-865026A0F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7B068-DA51-4848-BD3C-6A5291CF4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00E93C-84DB-4674-A158-A0B08B9E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0E512-EB6D-4F5F-A871-B93B58A2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C153-21DF-4FB1-8915-FE86E9EE4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15AD-BEC1-4615-A674-19F333E1E83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D9C7-352F-458B-B381-F51636A52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C762B-F216-4641-B655-C7EABB513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lenav/open-source-spec/blob/master/osrm/doc/how_osrm_calculate_weight_and_duration.m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github.com/Telenav/open-source-spec/blob/master/osrm/doc/interaction_between_cpp_and_lua_in_osrm.m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spaces.telenav.com:8443/pages/viewpage.action?pageId=155480964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lenav/osrm-backen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2.xml"/><Relationship Id="rId5" Type="http://schemas.openxmlformats.org/officeDocument/2006/relationships/hyperlink" Target="https://spaces.telenav.com:8443/display/map/OSRM+Research+Main+Page" TargetMode="External"/><Relationship Id="rId4" Type="http://schemas.openxmlformats.org/officeDocument/2006/relationships/hyperlink" Target="https://github.com/Telenav/open-source-spe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project-osrm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lenav/open-source-spec/blob/master/osrm/doc/understanding_osrm_graph_representation.m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2CB381-ECA6-C844-9800-CC7B52474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665" y="1246282"/>
            <a:ext cx="11277600" cy="238760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cs typeface="Avenir Book"/>
              </a:rPr>
              <a:t>OSRM Brief Introduction and Demo</a:t>
            </a:r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83E7063-2610-284C-B902-580AAEB3A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105" y="3955956"/>
            <a:ext cx="11277600" cy="1655762"/>
          </a:xfrm>
        </p:spPr>
        <p:txBody>
          <a:bodyPr/>
          <a:lstStyle/>
          <a:p>
            <a:r>
              <a:rPr lang="en-US" dirty="0">
                <a:solidFill>
                  <a:srgbClr val="4D6BB4"/>
                </a:solidFill>
              </a:rPr>
              <a:t>Jay Zhang  -  Jan 2020</a:t>
            </a:r>
          </a:p>
        </p:txBody>
      </p:sp>
    </p:spTree>
    <p:extLst>
      <p:ext uri="{BB962C8B-B14F-4D97-AF65-F5344CB8AC3E}">
        <p14:creationId xmlns:p14="http://schemas.microsoft.com/office/powerpoint/2010/main" val="11414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Characteristics – Lua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C7858D7-F68C-1346-B1C4-8CC361394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673286"/>
            <a:ext cx="11030543" cy="4371403"/>
          </a:xfrm>
        </p:spPr>
        <p:txBody>
          <a:bodyPr/>
          <a:lstStyle/>
          <a:p>
            <a:pPr lvl="1"/>
            <a:r>
              <a:rPr lang="en-US" sz="3200" dirty="0"/>
              <a:t>Lua codes as Profiles, no more configuration.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Implemented cost model logic in Lua.</a:t>
            </a:r>
          </a:p>
          <a:p>
            <a:pPr lvl="2"/>
            <a:r>
              <a:rPr lang="en-US" sz="2400" dirty="0">
                <a:hlinkClick r:id="rId3"/>
              </a:rPr>
              <a:t>How OSRM Calculate Weight and Duration</a:t>
            </a:r>
            <a:endParaRPr lang="en-US" sz="2400" dirty="0"/>
          </a:p>
          <a:p>
            <a:pPr lvl="2"/>
            <a:r>
              <a:rPr lang="en-US" sz="2400" dirty="0">
                <a:hlinkClick r:id="rId4"/>
              </a:rPr>
              <a:t>Interaction Between C++ and Lua In OSRM</a:t>
            </a:r>
            <a:endParaRPr lang="en-US" sz="2400" dirty="0"/>
          </a:p>
          <a:p>
            <a:pPr lvl="2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40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580" y="2698974"/>
            <a:ext cx="11277600" cy="886397"/>
          </a:xfrm>
        </p:spPr>
        <p:txBody>
          <a:bodyPr/>
          <a:lstStyle/>
          <a:p>
            <a:r>
              <a:rPr lang="en-US" dirty="0"/>
              <a:t>OSRM </a:t>
            </a:r>
            <a:r>
              <a:rPr lang="en-US" altLang="zh-CN" dirty="0"/>
              <a:t>Current Progress In </a:t>
            </a:r>
            <a:r>
              <a:rPr lang="en-US" altLang="zh-CN" dirty="0" err="1"/>
              <a:t>Telenav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7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What we did/doing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C7858D7-F68C-1346-B1C4-8CC361394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673286"/>
            <a:ext cx="11030543" cy="4371403"/>
          </a:xfrm>
        </p:spPr>
        <p:txBody>
          <a:bodyPr/>
          <a:lstStyle/>
          <a:p>
            <a:pPr lvl="1"/>
            <a:r>
              <a:rPr lang="en-US" sz="3200" dirty="0"/>
              <a:t>Compile </a:t>
            </a:r>
            <a:r>
              <a:rPr lang="en-US" sz="3200" dirty="0" err="1"/>
              <a:t>Telenav</a:t>
            </a:r>
            <a:r>
              <a:rPr lang="en-US" sz="3200" dirty="0"/>
              <a:t> </a:t>
            </a:r>
            <a:r>
              <a:rPr lang="en-US" sz="3200" dirty="0" err="1"/>
              <a:t>UniDB</a:t>
            </a:r>
            <a:r>
              <a:rPr lang="en-US" sz="3200" dirty="0"/>
              <a:t> PBF</a:t>
            </a:r>
          </a:p>
          <a:p>
            <a:pPr lvl="1"/>
            <a:r>
              <a:rPr lang="en-US" sz="3200" dirty="0"/>
              <a:t>Route Quality Benchmark &amp; Tuning</a:t>
            </a:r>
          </a:p>
          <a:p>
            <a:pPr lvl="1"/>
            <a:r>
              <a:rPr lang="en-US" sz="3200" dirty="0"/>
              <a:t>OSRM with traffic</a:t>
            </a:r>
          </a:p>
          <a:p>
            <a:pPr lvl="1"/>
            <a:r>
              <a:rPr lang="en-US" sz="3200" dirty="0" err="1"/>
              <a:t>DirectionAdapter</a:t>
            </a:r>
            <a:r>
              <a:rPr lang="en-US" sz="3200" dirty="0"/>
              <a:t> - Route Playback, Detour service</a:t>
            </a:r>
          </a:p>
          <a:p>
            <a:pPr lvl="1"/>
            <a:r>
              <a:rPr lang="en-US" sz="3200" dirty="0"/>
              <a:t>Pipeline for Build, Data Compilation and Test</a:t>
            </a:r>
          </a:p>
          <a:p>
            <a:pPr lvl="1"/>
            <a:r>
              <a:rPr lang="en-US" sz="3200" dirty="0"/>
              <a:t>Kubernetes based Deployment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805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Compile </a:t>
            </a:r>
            <a:r>
              <a:rPr lang="en-US" dirty="0" err="1"/>
              <a:t>Telenav</a:t>
            </a:r>
            <a:r>
              <a:rPr lang="en-US" dirty="0"/>
              <a:t> </a:t>
            </a:r>
            <a:r>
              <a:rPr lang="en-US" dirty="0" err="1"/>
              <a:t>UniDB</a:t>
            </a:r>
            <a:r>
              <a:rPr lang="en-US" dirty="0"/>
              <a:t> PBF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C7858D7-F68C-1346-B1C4-8CC361394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673286"/>
            <a:ext cx="11030543" cy="4371403"/>
          </a:xfrm>
        </p:spPr>
        <p:txBody>
          <a:bodyPr/>
          <a:lstStyle/>
          <a:p>
            <a:pPr marL="457200" lvl="1" indent="0">
              <a:buNone/>
            </a:pPr>
            <a:r>
              <a:rPr lang="en-US" sz="3200" dirty="0"/>
              <a:t>Basic structures of </a:t>
            </a:r>
            <a:r>
              <a:rPr lang="en-US" sz="3200" dirty="0" err="1"/>
              <a:t>UniDB</a:t>
            </a:r>
            <a:r>
              <a:rPr lang="en-US" sz="3200" dirty="0"/>
              <a:t>/OSM PBF are very similar.</a:t>
            </a:r>
          </a:p>
          <a:p>
            <a:pPr lvl="1"/>
            <a:endParaRPr lang="en-US" sz="3200" dirty="0"/>
          </a:p>
          <a:p>
            <a:pPr lvl="1"/>
            <a:r>
              <a:rPr lang="en-US" sz="2800" dirty="0"/>
              <a:t>Fixed </a:t>
            </a:r>
            <a:r>
              <a:rPr lang="en-US" sz="2800" dirty="0" err="1"/>
              <a:t>NodeID</a:t>
            </a:r>
            <a:r>
              <a:rPr lang="en-US" sz="2800" dirty="0"/>
              <a:t>/</a:t>
            </a:r>
            <a:r>
              <a:rPr lang="en-US" sz="2800" dirty="0" err="1"/>
              <a:t>WayID</a:t>
            </a:r>
            <a:r>
              <a:rPr lang="en-US" sz="2800" dirty="0"/>
              <a:t> overflow. </a:t>
            </a:r>
          </a:p>
          <a:p>
            <a:pPr marL="457200" lvl="1" indent="0">
              <a:buNone/>
            </a:pPr>
            <a:r>
              <a:rPr lang="en-US" sz="2000" dirty="0" err="1"/>
              <a:t>NodeID</a:t>
            </a:r>
            <a:r>
              <a:rPr lang="en-US" sz="2000" dirty="0"/>
              <a:t>/</a:t>
            </a:r>
            <a:r>
              <a:rPr lang="en-US" sz="2000" dirty="0" err="1"/>
              <a:t>WayID</a:t>
            </a:r>
            <a:r>
              <a:rPr lang="en-US" sz="2000" dirty="0"/>
              <a:t> too long due to special rule in </a:t>
            </a:r>
            <a:r>
              <a:rPr lang="en-US" sz="2000" dirty="0" err="1"/>
              <a:t>UniDB</a:t>
            </a:r>
            <a:r>
              <a:rPr lang="en-US" sz="2000" dirty="0"/>
              <a:t>.(e.g. last 100 of </a:t>
            </a:r>
            <a:r>
              <a:rPr lang="en-US" sz="2000" dirty="0" err="1"/>
              <a:t>WayID</a:t>
            </a:r>
            <a:r>
              <a:rPr lang="en-US" sz="2000" dirty="0"/>
              <a:t>)</a:t>
            </a:r>
          </a:p>
          <a:p>
            <a:pPr lvl="1"/>
            <a:endParaRPr lang="en-US" sz="2800" dirty="0"/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690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Route Quality Benchmark &amp; Tuning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751894-E683-5A44-B11D-776DAEE7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70" y="1608371"/>
            <a:ext cx="11030543" cy="4371403"/>
          </a:xfrm>
        </p:spPr>
        <p:txBody>
          <a:bodyPr/>
          <a:lstStyle/>
          <a:p>
            <a:r>
              <a:rPr lang="en-US" sz="3200" b="1" dirty="0"/>
              <a:t>About </a:t>
            </a:r>
            <a:r>
              <a:rPr lang="en-US" b="1" dirty="0"/>
              <a:t>83% acceptable </a:t>
            </a:r>
          </a:p>
          <a:p>
            <a:pPr lvl="1"/>
            <a:r>
              <a:rPr lang="en-US" dirty="0"/>
              <a:t>No Traffic</a:t>
            </a:r>
          </a:p>
          <a:p>
            <a:pPr lvl="1"/>
            <a:r>
              <a:rPr lang="en-US" dirty="0"/>
              <a:t>Tested/analyzed </a:t>
            </a:r>
            <a:r>
              <a:rPr lang="en-US" b="1" dirty="0"/>
              <a:t>NA</a:t>
            </a:r>
            <a:r>
              <a:rPr lang="en-US" dirty="0"/>
              <a:t> 600 cases include short/medium/long distance.</a:t>
            </a:r>
          </a:p>
          <a:p>
            <a:pPr lvl="1"/>
            <a:endParaRPr lang="en-US" dirty="0"/>
          </a:p>
          <a:p>
            <a:r>
              <a:rPr lang="en-US" sz="3200" dirty="0"/>
              <a:t>Known Issues</a:t>
            </a:r>
          </a:p>
          <a:p>
            <a:pPr lvl="1"/>
            <a:r>
              <a:rPr lang="en-US" dirty="0"/>
              <a:t>Not support complex restriction</a:t>
            </a:r>
          </a:p>
          <a:p>
            <a:pPr lvl="1"/>
            <a:r>
              <a:rPr lang="en-US" dirty="0"/>
              <a:t>Get off ramp and back on instead of staying on highway</a:t>
            </a:r>
          </a:p>
          <a:p>
            <a:pPr lvl="1"/>
            <a:r>
              <a:rPr lang="en-US" dirty="0"/>
              <a:t>With traffic quality is bad</a:t>
            </a:r>
          </a:p>
          <a:p>
            <a:pPr lvl="1"/>
            <a:r>
              <a:rPr lang="en-US" b="1" dirty="0"/>
              <a:t>Speed NOT correct in </a:t>
            </a:r>
            <a:r>
              <a:rPr lang="en-US" b="1" dirty="0" err="1"/>
              <a:t>Telenav</a:t>
            </a:r>
            <a:r>
              <a:rPr lang="en-US" b="1" dirty="0"/>
              <a:t> </a:t>
            </a:r>
            <a:r>
              <a:rPr lang="en-US" b="1" dirty="0" err="1"/>
              <a:t>UniDB</a:t>
            </a:r>
            <a:r>
              <a:rPr lang="en-US" b="1" dirty="0"/>
              <a:t> PBF</a:t>
            </a:r>
          </a:p>
          <a:p>
            <a:pPr lvl="1"/>
            <a:r>
              <a:rPr lang="en-US" b="1" dirty="0"/>
              <a:t>Different tag representation in OSM/</a:t>
            </a:r>
            <a:r>
              <a:rPr lang="en-US" b="1" dirty="0" err="1"/>
              <a:t>UniDB</a:t>
            </a:r>
            <a:r>
              <a:rPr lang="en-US" b="1" dirty="0"/>
              <a:t> PBF</a:t>
            </a:r>
          </a:p>
          <a:p>
            <a:pPr lvl="2"/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4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Route Quality Tuning – PBF Difference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751894-E683-5A44-B11D-776DAEE7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463383"/>
            <a:ext cx="11030543" cy="4371403"/>
          </a:xfrm>
        </p:spPr>
        <p:txBody>
          <a:bodyPr/>
          <a:lstStyle/>
          <a:p>
            <a:pPr marL="457200" lvl="1" indent="0">
              <a:buNone/>
            </a:pP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6FCC0E-77EB-7E42-96B5-C1849043D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251976"/>
              </p:ext>
            </p:extLst>
          </p:nvPr>
        </p:nvGraphicFramePr>
        <p:xfrm>
          <a:off x="481797" y="1425609"/>
          <a:ext cx="1103054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803">
                  <a:extLst>
                    <a:ext uri="{9D8B030D-6E8A-4147-A177-3AD203B41FA5}">
                      <a16:colId xmlns:a16="http://schemas.microsoft.com/office/drawing/2014/main" val="1539221277"/>
                    </a:ext>
                  </a:extLst>
                </a:gridCol>
                <a:gridCol w="3071812">
                  <a:extLst>
                    <a:ext uri="{9D8B030D-6E8A-4147-A177-3AD203B41FA5}">
                      <a16:colId xmlns:a16="http://schemas.microsoft.com/office/drawing/2014/main" val="1636118168"/>
                    </a:ext>
                  </a:extLst>
                </a:gridCol>
                <a:gridCol w="3157537">
                  <a:extLst>
                    <a:ext uri="{9D8B030D-6E8A-4147-A177-3AD203B41FA5}">
                      <a16:colId xmlns:a16="http://schemas.microsoft.com/office/drawing/2014/main" val="289155920"/>
                    </a:ext>
                  </a:extLst>
                </a:gridCol>
                <a:gridCol w="2768392">
                  <a:extLst>
                    <a:ext uri="{9D8B030D-6E8A-4147-A177-3AD203B41FA5}">
                      <a16:colId xmlns:a16="http://schemas.microsoft.com/office/drawing/2014/main" val="52452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OSM PBF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UniDB</a:t>
                      </a:r>
                      <a:r>
                        <a:rPr lang="en-US" sz="2400" dirty="0"/>
                        <a:t> PBF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41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speed_unit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maxspeed</a:t>
                      </a:r>
                      <a:r>
                        <a:rPr lang="en-US" sz="2400" dirty="0"/>
                        <a:t>=50 mph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maxspeed</a:t>
                      </a:r>
                      <a:r>
                        <a:rPr lang="en-US" sz="2400" dirty="0"/>
                        <a:t>=50</a:t>
                      </a:r>
                    </a:p>
                    <a:p>
                      <a:r>
                        <a:rPr lang="en-US" sz="2400" dirty="0" err="1"/>
                        <a:t>speed_unit</a:t>
                      </a:r>
                      <a:r>
                        <a:rPr lang="en-US" sz="2400" dirty="0"/>
                        <a:t>=M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Fixed in Lua profile.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05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stopsign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highway=stop </a:t>
                      </a:r>
                    </a:p>
                    <a:p>
                      <a:r>
                        <a:rPr lang="en-US" sz="2400" dirty="0"/>
                        <a:t>(on Node)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traffic_sign</a:t>
                      </a:r>
                      <a:r>
                        <a:rPr lang="en-US" sz="2400" dirty="0"/>
                        <a:t>=stop</a:t>
                      </a:r>
                    </a:p>
                    <a:p>
                      <a:r>
                        <a:rPr lang="en-US" sz="2400" dirty="0"/>
                        <a:t>(in relation)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Possible to improve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10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traffic_signals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highway=</a:t>
                      </a:r>
                      <a:r>
                        <a:rPr lang="en-US" sz="2400" dirty="0" err="1"/>
                        <a:t>traffic_signals</a:t>
                      </a:r>
                      <a:endParaRPr lang="en-US" sz="2400" dirty="0"/>
                    </a:p>
                    <a:p>
                      <a:r>
                        <a:rPr lang="en-US" sz="2400" dirty="0"/>
                        <a:t>(on Node)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type=</a:t>
                      </a:r>
                      <a:r>
                        <a:rPr lang="en-US" sz="2400" dirty="0" err="1"/>
                        <a:t>traffic_signals</a:t>
                      </a:r>
                      <a:endParaRPr lang="en-US" sz="2400" dirty="0"/>
                    </a:p>
                    <a:p>
                      <a:r>
                        <a:rPr lang="en-US" sz="2400" dirty="0"/>
                        <a:t>(in relation)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Possible to improve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7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highway=xxx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Key tag in OSM, </a:t>
                      </a:r>
                    </a:p>
                    <a:p>
                      <a:r>
                        <a:rPr lang="en-US" sz="2400" dirty="0"/>
                        <a:t>OSRM uses it to mapping static speed heavily.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Designed for display, may NOT accurate enough.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Is it possible to make some improvement on 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</a:rPr>
                        <a:t>UniDB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2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26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with traffic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DCE0D7-57F8-8B43-97F2-A9F92E6EF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24547"/>
              </p:ext>
            </p:extLst>
          </p:nvPr>
        </p:nvGraphicFramePr>
        <p:xfrm>
          <a:off x="358270" y="1410785"/>
          <a:ext cx="11513941" cy="4567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7540">
                  <a:extLst>
                    <a:ext uri="{9D8B030D-6E8A-4147-A177-3AD203B41FA5}">
                      <a16:colId xmlns:a16="http://schemas.microsoft.com/office/drawing/2014/main" val="2919176373"/>
                    </a:ext>
                  </a:extLst>
                </a:gridCol>
                <a:gridCol w="2983042">
                  <a:extLst>
                    <a:ext uri="{9D8B030D-6E8A-4147-A177-3AD203B41FA5}">
                      <a16:colId xmlns:a16="http://schemas.microsoft.com/office/drawing/2014/main" val="2214051932"/>
                    </a:ext>
                  </a:extLst>
                </a:gridCol>
                <a:gridCol w="2503359">
                  <a:extLst>
                    <a:ext uri="{9D8B030D-6E8A-4147-A177-3AD203B41FA5}">
                      <a16:colId xmlns:a16="http://schemas.microsoft.com/office/drawing/2014/main" val="3799637149"/>
                    </a:ext>
                  </a:extLst>
                </a:gridCol>
              </a:tblGrid>
              <a:tr h="696646">
                <a:tc>
                  <a:txBody>
                    <a:bodyPr/>
                    <a:lstStyle/>
                    <a:p>
                      <a:r>
                        <a:rPr lang="en-US" sz="2800" dirty="0"/>
                        <a:t>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Time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Effect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331517"/>
                  </a:ext>
                </a:extLst>
              </a:tr>
              <a:tr h="767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customize </a:t>
                      </a:r>
                      <a:r>
                        <a:rPr lang="en-US" sz="2800" b="1" dirty="0"/>
                        <a:t>full region traffic </a:t>
                      </a:r>
                      <a:r>
                        <a:rPr lang="en-US" sz="2800" dirty="0"/>
                        <a:t>into OSRM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Per 15~20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Route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Duration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499969"/>
                  </a:ext>
                </a:extLst>
              </a:tr>
              <a:tr h="8244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customize </a:t>
                      </a:r>
                      <a:r>
                        <a:rPr lang="en-US" sz="2800" b="1" dirty="0"/>
                        <a:t>blocking-only traffic </a:t>
                      </a:r>
                      <a:r>
                        <a:rPr lang="en-US" sz="2800" dirty="0"/>
                        <a:t>into OSRM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Per 10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Route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517005"/>
                  </a:ext>
                </a:extLst>
              </a:tr>
              <a:tr h="1940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Alternatives ranking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calculate N alternatives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calculate weight/duration for these N alternatives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 by weight to get best one(or several)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Real-time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Route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Duration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7653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8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with traffic – Customize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26" name="Picture 2" descr="/var/folders/m2/0cdd2xrs4_9cmrrvncf34sk0h81jnm/T/com.microsoft.Powerpoint/WebArchiveCopyPasteTempFiles/p11919">
            <a:extLst>
              <a:ext uri="{FF2B5EF4-FFF2-40B4-BE49-F238E27FC236}">
                <a16:creationId xmlns:a16="http://schemas.microsoft.com/office/drawing/2014/main" id="{4277B329-66BA-B442-9C6D-B88E371F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9" y="1463383"/>
            <a:ext cx="11030542" cy="40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with traffic – Customize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503B8-D7A4-C74C-84FF-9607C7C8E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16" y="1287646"/>
            <a:ext cx="9990967" cy="54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with traffic – Alternatives Ranking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5DB0A-1B61-1E46-8D92-EA13E5957580}"/>
              </a:ext>
            </a:extLst>
          </p:cNvPr>
          <p:cNvSpPr txBox="1"/>
          <p:nvPr/>
        </p:nvSpPr>
        <p:spPr>
          <a:xfrm>
            <a:off x="208774" y="2315471"/>
            <a:ext cx="52436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calculate N 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calculate weight/duration for these N 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dk1"/>
                </a:solidFill>
              </a:rPr>
              <a:t>rank </a:t>
            </a:r>
            <a:r>
              <a:rPr lang="en-US" sz="2800" dirty="0">
                <a:solidFill>
                  <a:schemeClr val="dk1"/>
                </a:solidFill>
              </a:rPr>
              <a:t>by weight to get best one(or several)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dk1"/>
              </a:solidFill>
            </a:endParaRPr>
          </a:p>
          <a:p>
            <a:endParaRPr lang="en-US" sz="2800" dirty="0">
              <a:solidFill>
                <a:schemeClr val="dk1"/>
              </a:solidFill>
            </a:endParaRPr>
          </a:p>
          <a:p>
            <a:r>
              <a:rPr lang="en-US" sz="3200" dirty="0">
                <a:solidFill>
                  <a:schemeClr val="dk1"/>
                </a:solidFill>
              </a:rPr>
              <a:t>Known Issue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N only allow max 3 for now</a:t>
            </a:r>
          </a:p>
        </p:txBody>
      </p:sp>
      <p:pic>
        <p:nvPicPr>
          <p:cNvPr id="3073" name="Picture 1" descr="/var/folders/m2/0cdd2xrs4_9cmrrvncf34sk0h81jnm/T/com.microsoft.Powerpoint/WebArchiveCopyPasteTempFiles/p3071?hash=d508d2a9d017b7f48c7467e887771fc4">
            <a:extLst>
              <a:ext uri="{FF2B5EF4-FFF2-40B4-BE49-F238E27FC236}">
                <a16:creationId xmlns:a16="http://schemas.microsoft.com/office/drawing/2014/main" id="{29761E42-5A5A-CD47-B95C-8EA0A4B8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456" y="1318397"/>
            <a:ext cx="5194300" cy="52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4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OSRM Brief Introduction</a:t>
            </a:r>
          </a:p>
          <a:p>
            <a:r>
              <a:rPr lang="en-US" altLang="zh-CN" sz="3200" dirty="0">
                <a:latin typeface="+mn-lt"/>
              </a:rPr>
              <a:t>OSRM Current Progress In </a:t>
            </a:r>
            <a:r>
              <a:rPr lang="en-US" altLang="zh-CN" sz="3200" dirty="0" err="1">
                <a:latin typeface="+mn-lt"/>
              </a:rPr>
              <a:t>Telenav</a:t>
            </a:r>
            <a:endParaRPr lang="en-US" altLang="zh-CN" sz="32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Demo</a:t>
            </a:r>
          </a:p>
          <a:p>
            <a:r>
              <a:rPr lang="en-US" altLang="zh-CN" sz="3200" dirty="0">
                <a:latin typeface="+mn-lt"/>
              </a:rPr>
              <a:t>Q &amp; A</a:t>
            </a: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7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with traffic – Alternatives Ranking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797BFBE-E061-974D-80DE-CFF508933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5870" y="962706"/>
            <a:ext cx="6354150" cy="5895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143999-F2C3-B84A-B03F-CE1B61DA8A78}"/>
              </a:ext>
            </a:extLst>
          </p:cNvPr>
          <p:cNvSpPr txBox="1"/>
          <p:nvPr/>
        </p:nvSpPr>
        <p:spPr>
          <a:xfrm>
            <a:off x="93838" y="2329758"/>
            <a:ext cx="5564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Cached </a:t>
            </a:r>
            <a:r>
              <a:rPr lang="en-US" sz="2800" dirty="0" err="1">
                <a:solidFill>
                  <a:schemeClr val="dk1"/>
                </a:solidFill>
              </a:rPr>
              <a:t>WayID</a:t>
            </a:r>
            <a:r>
              <a:rPr lang="en-US" sz="2800" dirty="0">
                <a:solidFill>
                  <a:schemeClr val="dk1"/>
                </a:solidFill>
              </a:rPr>
              <a:t>-&gt;</a:t>
            </a:r>
            <a:r>
              <a:rPr lang="en-US" sz="2800" dirty="0" err="1">
                <a:solidFill>
                  <a:schemeClr val="dk1"/>
                </a:solidFill>
              </a:rPr>
              <a:t>NodeIDs</a:t>
            </a:r>
            <a:r>
              <a:rPr lang="en-US" sz="2800" dirty="0">
                <a:solidFill>
                  <a:schemeClr val="dk1"/>
                </a:solidFill>
              </a:rPr>
              <a:t>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</a:rPr>
              <a:t>TrafficCache</a:t>
            </a:r>
            <a:r>
              <a:rPr lang="en-US" sz="2800" dirty="0">
                <a:solidFill>
                  <a:schemeClr val="dk1"/>
                </a:solidFill>
              </a:rPr>
              <a:t> indexed by Edge(</a:t>
            </a:r>
            <a:r>
              <a:rPr lang="en-US" sz="2800" dirty="0" err="1">
                <a:solidFill>
                  <a:schemeClr val="dk1"/>
                </a:solidFill>
              </a:rPr>
              <a:t>FromNodeID</a:t>
            </a:r>
            <a:r>
              <a:rPr lang="en-US" sz="2800" dirty="0">
                <a:solidFill>
                  <a:schemeClr val="dk1"/>
                </a:solidFill>
              </a:rPr>
              <a:t>, </a:t>
            </a:r>
            <a:r>
              <a:rPr lang="en-US" sz="2800" dirty="0" err="1">
                <a:solidFill>
                  <a:schemeClr val="dk1"/>
                </a:solidFill>
              </a:rPr>
              <a:t>ToNodeID</a:t>
            </a:r>
            <a:r>
              <a:rPr lang="en-US" sz="2800" dirty="0">
                <a:solidFill>
                  <a:schemeClr val="dk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161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69" y="273330"/>
            <a:ext cx="11277600" cy="886397"/>
          </a:xfrm>
        </p:spPr>
        <p:txBody>
          <a:bodyPr/>
          <a:lstStyle/>
          <a:p>
            <a:r>
              <a:rPr lang="en-US" dirty="0" err="1"/>
              <a:t>DirectionAdapter</a:t>
            </a: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751894-E683-5A44-B11D-776DAEE7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422" y="1547642"/>
            <a:ext cx="4894119" cy="4371403"/>
          </a:xfrm>
        </p:spPr>
        <p:txBody>
          <a:bodyPr/>
          <a:lstStyle/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6147" name="Picture 3" descr="/var/folders/m2/0cdd2xrs4_9cmrrvncf34sk0h81jnm/T/com.microsoft.Powerpoint/WebArchiveCopyPasteTempFiles/p11915">
            <a:extLst>
              <a:ext uri="{FF2B5EF4-FFF2-40B4-BE49-F238E27FC236}">
                <a16:creationId xmlns:a16="http://schemas.microsoft.com/office/drawing/2014/main" id="{D2175008-6837-C04B-8B5F-CDF61340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9" y="1547642"/>
            <a:ext cx="10409836" cy="47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/var/folders/m2/0cdd2xrs4_9cmrrvncf34sk0h81jnm/T/com.microsoft.Powerpoint/WebArchiveCopyPasteTempFiles/p11914">
            <a:extLst>
              <a:ext uri="{FF2B5EF4-FFF2-40B4-BE49-F238E27FC236}">
                <a16:creationId xmlns:a16="http://schemas.microsoft.com/office/drawing/2014/main" id="{4E9DECFA-F169-1443-9832-51A1DBAD5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22" y="5419"/>
            <a:ext cx="5366479" cy="685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69" y="273330"/>
            <a:ext cx="11277600" cy="886397"/>
          </a:xfrm>
        </p:spPr>
        <p:txBody>
          <a:bodyPr/>
          <a:lstStyle/>
          <a:p>
            <a:r>
              <a:rPr lang="en-US" dirty="0" err="1"/>
              <a:t>DirectionAdapter</a:t>
            </a:r>
            <a:r>
              <a:rPr lang="en-US" dirty="0"/>
              <a:t> - Route Playback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751894-E683-5A44-B11D-776DAEE7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40" y="1384048"/>
            <a:ext cx="6326923" cy="437140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Two possible ways to generate api_v8 response</a:t>
            </a:r>
          </a:p>
          <a:p>
            <a:pPr marL="0" indent="0">
              <a:buNone/>
            </a:pPr>
            <a:r>
              <a:rPr lang="en-US" sz="2400" dirty="0"/>
              <a:t>(OSRM and </a:t>
            </a:r>
            <a:r>
              <a:rPr lang="en-US" sz="2400" dirty="0" err="1"/>
              <a:t>NGx</a:t>
            </a:r>
            <a:r>
              <a:rPr lang="en-US" sz="2400" dirty="0"/>
              <a:t> use same PBF)</a:t>
            </a:r>
          </a:p>
          <a:p>
            <a:pPr lvl="1"/>
            <a:endParaRPr lang="en-US" dirty="0"/>
          </a:p>
          <a:p>
            <a:r>
              <a:rPr lang="en-US" dirty="0"/>
              <a:t>Map Matching</a:t>
            </a:r>
          </a:p>
          <a:p>
            <a:pPr marL="0" indent="0">
              <a:buNone/>
            </a:pPr>
            <a:r>
              <a:rPr lang="en-US" sz="2400" dirty="0"/>
              <a:t>Matching OSRM Geometries on </a:t>
            </a:r>
            <a:r>
              <a:rPr lang="en-US" sz="2400" dirty="0" err="1"/>
              <a:t>NGX_Cloud</a:t>
            </a:r>
            <a:endParaRPr lang="en-US" sz="2400" dirty="0"/>
          </a:p>
          <a:p>
            <a:endParaRPr lang="en-US" dirty="0"/>
          </a:p>
          <a:p>
            <a:r>
              <a:rPr lang="en-US" dirty="0"/>
              <a:t>Table Look-up</a:t>
            </a:r>
          </a:p>
          <a:p>
            <a:pPr marL="0" indent="0">
              <a:buNone/>
            </a:pPr>
            <a:r>
              <a:rPr lang="en-US" sz="2400" dirty="0"/>
              <a:t>PBF </a:t>
            </a:r>
            <a:r>
              <a:rPr lang="en-US" sz="2400" dirty="0" err="1"/>
              <a:t>NodeIDs</a:t>
            </a:r>
            <a:r>
              <a:rPr lang="en-US" sz="2400" dirty="0" err="1">
                <a:sym typeface="Wingdings" pitchFamily="2" charset="2"/>
              </a:rPr>
              <a:t>NGX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EdgeIDs</a:t>
            </a:r>
            <a:endParaRPr lang="en-US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(OSRM can output all PBF </a:t>
            </a:r>
            <a:r>
              <a:rPr lang="en-US" sz="2400" dirty="0" err="1">
                <a:sym typeface="Wingdings" pitchFamily="2" charset="2"/>
              </a:rPr>
              <a:t>NodeIDs</a:t>
            </a:r>
            <a:r>
              <a:rPr lang="en-US" sz="2400" dirty="0">
                <a:sym typeface="Wingdings" pitchFamily="2" charset="2"/>
              </a:rPr>
              <a:t> of Route)</a:t>
            </a: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164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69" y="273330"/>
            <a:ext cx="11277600" cy="886397"/>
          </a:xfrm>
        </p:spPr>
        <p:txBody>
          <a:bodyPr/>
          <a:lstStyle/>
          <a:p>
            <a:r>
              <a:rPr lang="en-US" dirty="0" err="1"/>
              <a:t>DirectionAdapter</a:t>
            </a:r>
            <a:r>
              <a:rPr lang="en-US" dirty="0"/>
              <a:t> - Route Playback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751894-E683-5A44-B11D-776DAEE7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39" y="1384048"/>
            <a:ext cx="9055836" cy="4371403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Known Issue/Risk</a:t>
            </a:r>
            <a:endParaRPr lang="en-US" b="1" dirty="0"/>
          </a:p>
          <a:p>
            <a:r>
              <a:rPr lang="en-US" dirty="0"/>
              <a:t>Not fast enough for long route</a:t>
            </a:r>
          </a:p>
          <a:p>
            <a:pPr lvl="1"/>
            <a:r>
              <a:rPr lang="en-US" dirty="0"/>
              <a:t>E.g. 1000 km case(</a:t>
            </a:r>
            <a:r>
              <a:rPr lang="fr-FR" sz="2000" i="1" dirty="0" err="1"/>
              <a:t>origin</a:t>
            </a:r>
            <a:r>
              <a:rPr lang="fr-FR" sz="2000" i="1" dirty="0"/>
              <a:t>=40.669000,-111.944745&amp;destination=39.126285,-121.617578</a:t>
            </a:r>
            <a:r>
              <a:rPr lang="fr-FR" dirty="0"/>
              <a:t>) </a:t>
            </a:r>
            <a:r>
              <a:rPr lang="fr-FR" dirty="0" err="1"/>
              <a:t>needs</a:t>
            </a:r>
            <a:r>
              <a:rPr lang="fr-FR" dirty="0"/>
              <a:t> about 700 ms in total(</a:t>
            </a:r>
            <a:r>
              <a:rPr lang="fr-FR" sz="2000" i="1" dirty="0"/>
              <a:t>match 189ms, </a:t>
            </a:r>
            <a:r>
              <a:rPr lang="fr-FR" sz="2000" i="1" dirty="0" err="1"/>
              <a:t>routing</a:t>
            </a:r>
            <a:r>
              <a:rPr lang="fr-FR" sz="2000" i="1" dirty="0"/>
              <a:t> 251 ms, guidance 259 ms</a:t>
            </a:r>
            <a:r>
              <a:rPr lang="fr-FR" dirty="0"/>
              <a:t>)</a:t>
            </a:r>
            <a:endParaRPr lang="en-US" dirty="0"/>
          </a:p>
          <a:p>
            <a:r>
              <a:rPr lang="en-US" dirty="0"/>
              <a:t>Matching error on some complex case</a:t>
            </a:r>
          </a:p>
          <a:p>
            <a:r>
              <a:rPr lang="en-US" dirty="0"/>
              <a:t>Table look-up may not fast enough too due to huge table size</a:t>
            </a:r>
          </a:p>
          <a:p>
            <a:pPr lvl="1"/>
            <a:r>
              <a:rPr lang="en-US" dirty="0" err="1"/>
              <a:t>UniDB</a:t>
            </a:r>
            <a:r>
              <a:rPr lang="en-US" dirty="0"/>
              <a:t> NA has about 60 millions Ways, 560 millions Nodes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69" y="273330"/>
            <a:ext cx="11277600" cy="886397"/>
          </a:xfrm>
        </p:spPr>
        <p:txBody>
          <a:bodyPr/>
          <a:lstStyle/>
          <a:p>
            <a:r>
              <a:rPr lang="en-US" dirty="0" err="1"/>
              <a:t>DirectionAdapter</a:t>
            </a:r>
            <a:r>
              <a:rPr lang="en-US" dirty="0"/>
              <a:t> - Detour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217" name="Picture 1" descr="/var/folders/m2/0cdd2xrs4_9cmrrvncf34sk0h81jnm/T/com.microsoft.Powerpoint/WebArchiveCopyPasteTempFiles/p11918">
            <a:extLst>
              <a:ext uri="{FF2B5EF4-FFF2-40B4-BE49-F238E27FC236}">
                <a16:creationId xmlns:a16="http://schemas.microsoft.com/office/drawing/2014/main" id="{9F972719-7E13-904B-BED1-0764861CCE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361" y="2051418"/>
            <a:ext cx="8537277" cy="459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B5B47D-9D84-9241-9973-D06524565A80}"/>
              </a:ext>
            </a:extLst>
          </p:cNvPr>
          <p:cNvSpPr txBox="1">
            <a:spLocks/>
          </p:cNvSpPr>
          <p:nvPr/>
        </p:nvSpPr>
        <p:spPr>
          <a:xfrm>
            <a:off x="358269" y="1318397"/>
            <a:ext cx="9070124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r>
              <a:rPr lang="en-US" dirty="0"/>
              <a:t>Designed but NOT implemented yet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822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Planning (next 2 quarters)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C7858D7-F68C-1346-B1C4-8CC361394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463383"/>
            <a:ext cx="11030543" cy="4962617"/>
          </a:xfrm>
        </p:spPr>
        <p:txBody>
          <a:bodyPr/>
          <a:lstStyle/>
          <a:p>
            <a:pPr lvl="1"/>
            <a:r>
              <a:rPr lang="en-US" sz="3200" dirty="0"/>
              <a:t>Route Quality Tuning</a:t>
            </a:r>
          </a:p>
          <a:p>
            <a:pPr lvl="2"/>
            <a:r>
              <a:rPr lang="en-US" sz="2800" dirty="0"/>
              <a:t>No traffic</a:t>
            </a:r>
          </a:p>
          <a:p>
            <a:pPr lvl="2"/>
            <a:r>
              <a:rPr lang="en-US" sz="2800" dirty="0"/>
              <a:t>With traffic</a:t>
            </a:r>
          </a:p>
          <a:p>
            <a:pPr lvl="2"/>
            <a:r>
              <a:rPr lang="en-US" sz="2800" dirty="0" err="1"/>
              <a:t>UniDB</a:t>
            </a:r>
            <a:r>
              <a:rPr lang="en-US" sz="2800" dirty="0"/>
              <a:t>/OSM Data Analysis</a:t>
            </a:r>
          </a:p>
          <a:p>
            <a:pPr lvl="2"/>
            <a:r>
              <a:rPr lang="en-US" sz="2800" dirty="0"/>
              <a:t>Understanding OSRM Compiled Map Data Files</a:t>
            </a:r>
          </a:p>
          <a:p>
            <a:pPr lvl="1"/>
            <a:r>
              <a:rPr lang="en-US" sz="3200" dirty="0"/>
              <a:t>Table Service Benchmark</a:t>
            </a:r>
          </a:p>
          <a:p>
            <a:pPr lvl="1"/>
            <a:r>
              <a:rPr lang="en-US" sz="3200" dirty="0"/>
              <a:t>Predictive(Historical) Speed – </a:t>
            </a:r>
            <a:r>
              <a:rPr lang="en-US" sz="3200" dirty="0" err="1"/>
              <a:t>osrm</a:t>
            </a:r>
            <a:r>
              <a:rPr lang="en-US" sz="3200" dirty="0"/>
              <a:t>-ranking</a:t>
            </a:r>
          </a:p>
          <a:p>
            <a:pPr lvl="1"/>
            <a:r>
              <a:rPr lang="en-US" sz="3200" dirty="0" err="1"/>
              <a:t>DirectionAdapter</a:t>
            </a:r>
            <a:r>
              <a:rPr lang="en-US" sz="3200" dirty="0"/>
              <a:t> - Route Playback, Detour service</a:t>
            </a:r>
          </a:p>
          <a:p>
            <a:pPr lvl="1"/>
            <a:r>
              <a:rPr lang="en-US" sz="3200" dirty="0"/>
              <a:t>Visualized Debugging Tool</a:t>
            </a:r>
          </a:p>
          <a:p>
            <a:pPr lvl="1"/>
            <a:r>
              <a:rPr lang="en-US" sz="3200" dirty="0"/>
              <a:t>Deployment: microservices orchestration &amp; pipeline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369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505" y="2916944"/>
            <a:ext cx="11277600" cy="88639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0E1B8D-65F8-5948-9281-A455D90D6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60" y="1177931"/>
            <a:ext cx="10668540" cy="5403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Demo System Architecture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D317B-3D9E-8C4A-A8EA-BD23C22BF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599190-066E-0D48-A15C-2106FD4A72E8}"/>
              </a:ext>
            </a:extLst>
          </p:cNvPr>
          <p:cNvSpPr txBox="1"/>
          <p:nvPr/>
        </p:nvSpPr>
        <p:spPr>
          <a:xfrm>
            <a:off x="807000" y="6195167"/>
            <a:ext cx="29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OSRM Demo 2020.1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4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505" y="2916944"/>
            <a:ext cx="11277600" cy="886397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C7858D7-F68C-1346-B1C4-8CC361394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608371"/>
            <a:ext cx="11030543" cy="4371403"/>
          </a:xfrm>
        </p:spPr>
        <p:txBody>
          <a:bodyPr/>
          <a:lstStyle/>
          <a:p>
            <a:r>
              <a:rPr lang="en-US" sz="3200" dirty="0" err="1"/>
              <a:t>Github</a:t>
            </a:r>
            <a:r>
              <a:rPr lang="en-US" sz="3200" dirty="0"/>
              <a:t> </a:t>
            </a:r>
            <a:r>
              <a:rPr lang="en-US" dirty="0"/>
              <a:t>(welcome watching/star)</a:t>
            </a:r>
          </a:p>
          <a:p>
            <a:pPr lvl="1"/>
            <a:r>
              <a:rPr lang="en-US" sz="2800" dirty="0">
                <a:hlinkClick r:id="rId3"/>
              </a:rPr>
              <a:t>https://github.com/Telenav/osrm-backend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https://github.com/Telenav/open-source-spec</a:t>
            </a:r>
            <a:endParaRPr lang="en-US" sz="2800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sz="3200" dirty="0"/>
              <a:t>Wiki</a:t>
            </a:r>
          </a:p>
          <a:p>
            <a:pPr lvl="1"/>
            <a:r>
              <a:rPr lang="en-US" dirty="0">
                <a:hlinkClick r:id="rId5"/>
              </a:rPr>
              <a:t>OSRM Research Main Page</a:t>
            </a:r>
            <a:endParaRPr lang="en-US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90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05" y="2714709"/>
            <a:ext cx="11277600" cy="886397"/>
          </a:xfrm>
        </p:spPr>
        <p:txBody>
          <a:bodyPr/>
          <a:lstStyle/>
          <a:p>
            <a:r>
              <a:rPr lang="en-US" dirty="0"/>
              <a:t>OSRM Brief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11277600" cy="1332450"/>
          </a:xfrm>
        </p:spPr>
        <p:txBody>
          <a:bodyPr/>
          <a:lstStyle/>
          <a:p>
            <a:pPr algn="ctr"/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r>
              <a:rPr lang="en-US" sz="80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5124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- </a:t>
            </a:r>
            <a:r>
              <a:rPr lang="en-US" b="1" dirty="0"/>
              <a:t>Open Source Routing Machine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70" y="1608371"/>
            <a:ext cx="11277600" cy="4567577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/>
              <a:t>Open source by </a:t>
            </a:r>
            <a:r>
              <a:rPr lang="en-US" sz="2400" i="1" dirty="0" err="1"/>
              <a:t>Mapbox</a:t>
            </a:r>
            <a:r>
              <a:rPr lang="en-US" sz="2400" i="1" dirty="0"/>
              <a:t>, widely used by </a:t>
            </a:r>
            <a:r>
              <a:rPr lang="en-US" sz="2400" i="1" dirty="0" err="1"/>
              <a:t>MapBox</a:t>
            </a:r>
            <a:r>
              <a:rPr lang="en-US" sz="2400" i="1" dirty="0"/>
              <a:t>/Uber/</a:t>
            </a:r>
            <a:r>
              <a:rPr lang="en-US" sz="2400" i="1" dirty="0" err="1"/>
              <a:t>PInterest</a:t>
            </a:r>
            <a:r>
              <a:rPr lang="en-US" sz="2400" i="1" dirty="0"/>
              <a:t>/Foursquare.</a:t>
            </a:r>
          </a:p>
          <a:p>
            <a:endParaRPr lang="en-US" b="1" dirty="0"/>
          </a:p>
          <a:p>
            <a:r>
              <a:rPr lang="en-US" sz="3200" b="1" dirty="0" err="1"/>
              <a:t>osrm</a:t>
            </a:r>
            <a:r>
              <a:rPr lang="en-US" sz="3200" b="1" dirty="0"/>
              <a:t>-backend</a:t>
            </a:r>
          </a:p>
          <a:p>
            <a:pPr lvl="1"/>
            <a:r>
              <a:rPr lang="en-US" dirty="0"/>
              <a:t>High performance routing engine written in C++14 designed to run on OpenStreetMap data.</a:t>
            </a:r>
          </a:p>
          <a:p>
            <a:endParaRPr lang="en-US" b="1" dirty="0"/>
          </a:p>
          <a:p>
            <a:r>
              <a:rPr lang="en-US" dirty="0" err="1"/>
              <a:t>osrm</a:t>
            </a:r>
            <a:r>
              <a:rPr lang="en-US" dirty="0"/>
              <a:t>-frontend</a:t>
            </a:r>
            <a:endParaRPr lang="en-US" sz="3200" dirty="0"/>
          </a:p>
          <a:p>
            <a:pPr lvl="1"/>
            <a:r>
              <a:rPr lang="en-US" dirty="0"/>
              <a:t>The web frontend of </a:t>
            </a:r>
            <a:r>
              <a:rPr lang="en-US" dirty="0" err="1"/>
              <a:t>osrm</a:t>
            </a:r>
            <a:r>
              <a:rPr lang="en-US" dirty="0"/>
              <a:t>-backend, builds heavily on top of Leaflet.</a:t>
            </a:r>
          </a:p>
          <a:p>
            <a:pPr lvl="1"/>
            <a:r>
              <a:rPr lang="en-US" dirty="0"/>
              <a:t>The frontend served at </a:t>
            </a:r>
            <a:r>
              <a:rPr lang="en-US" dirty="0">
                <a:hlinkClick r:id="rId3"/>
              </a:rPr>
              <a:t>https://map.project-osrm.org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0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OSRM-backend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741666"/>
            <a:ext cx="11030543" cy="5121288"/>
          </a:xfrm>
        </p:spPr>
        <p:txBody>
          <a:bodyPr/>
          <a:lstStyle/>
          <a:p>
            <a:r>
              <a:rPr lang="en-US" b="1" dirty="0"/>
              <a:t>Nearest</a:t>
            </a:r>
            <a:r>
              <a:rPr lang="en-US" dirty="0"/>
              <a:t> - </a:t>
            </a:r>
            <a:r>
              <a:rPr lang="en-US" sz="2400" dirty="0"/>
              <a:t>Snaps coordinates to the street network and returns the nearest matches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Route</a:t>
            </a:r>
            <a:r>
              <a:rPr lang="en-US" dirty="0"/>
              <a:t> - </a:t>
            </a:r>
            <a:r>
              <a:rPr lang="en-US" sz="2400" dirty="0"/>
              <a:t>Finds the fastest route between coordinates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Table</a:t>
            </a:r>
            <a:r>
              <a:rPr lang="en-US" dirty="0"/>
              <a:t> - </a:t>
            </a:r>
            <a:r>
              <a:rPr lang="en-US" sz="2400" dirty="0"/>
              <a:t>Computes the duration or distances of the fastest route between all pairs of supplied coordinates</a:t>
            </a:r>
          </a:p>
          <a:p>
            <a:r>
              <a:rPr lang="en-US" b="1" dirty="0"/>
              <a:t>Match</a:t>
            </a:r>
            <a:r>
              <a:rPr lang="en-US" dirty="0"/>
              <a:t> - </a:t>
            </a:r>
            <a:r>
              <a:rPr lang="en-US" sz="2400" dirty="0"/>
              <a:t>Snaps noisy GPS traces to the road network in the most plausible way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Trip</a:t>
            </a:r>
            <a:r>
              <a:rPr lang="en-US" dirty="0"/>
              <a:t> - </a:t>
            </a:r>
            <a:r>
              <a:rPr lang="en-US" sz="2400" dirty="0"/>
              <a:t>Solves the Traveling Salesman Problem using a greedy heuristic</a:t>
            </a:r>
          </a:p>
          <a:p>
            <a:r>
              <a:rPr lang="en-US" b="1" dirty="0"/>
              <a:t>Tile</a:t>
            </a:r>
            <a:r>
              <a:rPr lang="en-US" dirty="0"/>
              <a:t> - </a:t>
            </a:r>
            <a:r>
              <a:rPr lang="en-US" sz="2400" dirty="0"/>
              <a:t>Generates </a:t>
            </a:r>
            <a:r>
              <a:rPr lang="en-US" sz="2400" dirty="0" err="1"/>
              <a:t>Mapbox</a:t>
            </a:r>
            <a:r>
              <a:rPr lang="en-US" sz="2400" dirty="0"/>
              <a:t> Vector Tiles with internal routing metadata</a:t>
            </a:r>
            <a:endParaRPr lang="en-US" dirty="0"/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000" i="1" dirty="0"/>
              <a:t>available via </a:t>
            </a:r>
            <a:r>
              <a:rPr lang="en-US" sz="2000" b="1" i="1" dirty="0"/>
              <a:t>HTTP API</a:t>
            </a:r>
            <a:r>
              <a:rPr lang="en-US" sz="2000" i="1" dirty="0"/>
              <a:t>, </a:t>
            </a:r>
            <a:r>
              <a:rPr lang="en-US" sz="2000" b="1" i="1" dirty="0"/>
              <a:t>C++ library </a:t>
            </a:r>
            <a:r>
              <a:rPr lang="en-US" sz="2000" i="1" dirty="0"/>
              <a:t>interface and </a:t>
            </a:r>
            <a:r>
              <a:rPr lang="en-US" sz="2000" b="1" i="1" dirty="0" err="1"/>
              <a:t>NodeJs</a:t>
            </a:r>
            <a:r>
              <a:rPr lang="en-US" sz="2000" b="1" i="1" dirty="0"/>
              <a:t> </a:t>
            </a:r>
            <a:r>
              <a:rPr lang="en-US" sz="2000" i="1" dirty="0"/>
              <a:t>wrapper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Algorithms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CA8CF0-B0D5-8C47-88A7-9DD93FBEF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392400"/>
              </p:ext>
            </p:extLst>
          </p:nvPr>
        </p:nvGraphicFramePr>
        <p:xfrm>
          <a:off x="426000" y="1237222"/>
          <a:ext cx="1134000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588">
                  <a:extLst>
                    <a:ext uri="{9D8B030D-6E8A-4147-A177-3AD203B41FA5}">
                      <a16:colId xmlns:a16="http://schemas.microsoft.com/office/drawing/2014/main" val="878914161"/>
                    </a:ext>
                  </a:extLst>
                </a:gridCol>
                <a:gridCol w="3943620">
                  <a:extLst>
                    <a:ext uri="{9D8B030D-6E8A-4147-A177-3AD203B41FA5}">
                      <a16:colId xmlns:a16="http://schemas.microsoft.com/office/drawing/2014/main" val="3138823186"/>
                    </a:ext>
                  </a:extLst>
                </a:gridCol>
                <a:gridCol w="4264792">
                  <a:extLst>
                    <a:ext uri="{9D8B030D-6E8A-4147-A177-3AD203B41FA5}">
                      <a16:colId xmlns:a16="http://schemas.microsoft.com/office/drawing/2014/main" val="1559839480"/>
                    </a:ext>
                  </a:extLst>
                </a:gridCol>
              </a:tblGrid>
              <a:tr h="4038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Contraction Hierarchies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Multi-Level Dijkstra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(MLD)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197478"/>
                  </a:ext>
                </a:extLst>
              </a:tr>
              <a:tr h="403812">
                <a:tc>
                  <a:txBody>
                    <a:bodyPr/>
                    <a:lstStyle/>
                    <a:p>
                      <a:r>
                        <a:rPr lang="en-US" sz="2400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Customizable Route Planning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99848"/>
                  </a:ext>
                </a:extLst>
              </a:tr>
              <a:tr h="403812">
                <a:tc>
                  <a:txBody>
                    <a:bodyPr/>
                    <a:lstStyle/>
                    <a:p>
                      <a:r>
                        <a:rPr lang="en-US" sz="2400" dirty="0"/>
                        <a:t>Pre-processing</a:t>
                      </a:r>
                    </a:p>
                    <a:p>
                      <a:r>
                        <a:rPr lang="en-US" sz="2400" dirty="0"/>
                        <a:t>(i.e. data compilation)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Very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97158"/>
                  </a:ext>
                </a:extLst>
              </a:tr>
              <a:tr h="403812">
                <a:tc>
                  <a:txBody>
                    <a:bodyPr/>
                    <a:lstStyle/>
                    <a:p>
                      <a:r>
                        <a:rPr lang="en-US" sz="2400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Extremely 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838718"/>
                  </a:ext>
                </a:extLst>
              </a:tr>
              <a:tr h="403812">
                <a:tc>
                  <a:txBody>
                    <a:bodyPr/>
                    <a:lstStyle/>
                    <a:p>
                      <a:r>
                        <a:rPr lang="en-US" sz="2400" dirty="0"/>
                        <a:t>Dynamic data injection</a:t>
                      </a:r>
                    </a:p>
                    <a:p>
                      <a:r>
                        <a:rPr lang="en-US" sz="2400" dirty="0"/>
                        <a:t>(e.g. traffic)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</a:t>
                      </a:r>
                    </a:p>
                    <a:p>
                      <a:r>
                        <a:rPr lang="en-US" sz="2400" dirty="0"/>
                        <a:t>(too slow)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FF0000"/>
                          </a:solidFill>
                        </a:rPr>
                        <a:t>Minutes per injection(customize)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505596"/>
                  </a:ext>
                </a:extLst>
              </a:tr>
              <a:tr h="403812">
                <a:tc>
                  <a:txBody>
                    <a:bodyPr/>
                    <a:lstStyle/>
                    <a:p>
                      <a:r>
                        <a:rPr lang="en-US" sz="2400" dirty="0"/>
                        <a:t>Processing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 err="1"/>
                        <a:t>osrm</a:t>
                      </a:r>
                      <a:r>
                        <a:rPr lang="en-US" sz="2400" b="0" dirty="0"/>
                        <a:t>-extract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 err="1"/>
                        <a:t>osrm</a:t>
                      </a:r>
                      <a:r>
                        <a:rPr lang="en-US" sz="2400" b="1" dirty="0"/>
                        <a:t>-contract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 err="1"/>
                        <a:t>osrm</a:t>
                      </a:r>
                      <a:r>
                        <a:rPr lang="en-US" sz="2400" b="0" dirty="0"/>
                        <a:t>-routed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 err="1"/>
                        <a:t>osrm</a:t>
                      </a:r>
                      <a:r>
                        <a:rPr lang="en-US" sz="2400" b="0" dirty="0"/>
                        <a:t>-extract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 err="1"/>
                        <a:t>osrm</a:t>
                      </a:r>
                      <a:r>
                        <a:rPr lang="en-US" sz="2400" b="1" dirty="0"/>
                        <a:t>-partition</a:t>
                      </a:r>
                      <a:r>
                        <a:rPr lang="en-US" sz="2400" dirty="0"/>
                        <a:t>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 err="1"/>
                        <a:t>osrm</a:t>
                      </a:r>
                      <a:r>
                        <a:rPr lang="en-US" sz="2400" b="1" dirty="0"/>
                        <a:t>-customize</a:t>
                      </a:r>
                      <a:r>
                        <a:rPr lang="en-US" sz="2400" dirty="0"/>
                        <a:t> </a:t>
                      </a:r>
                      <a:endParaRPr lang="en-US" sz="2400" b="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 err="1"/>
                        <a:t>osrm</a:t>
                      </a:r>
                      <a:r>
                        <a:rPr lang="en-US" sz="2400" b="0" dirty="0"/>
                        <a:t>-routed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17427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E1CE05-5A99-8A4B-9BE9-C0E9DF08D445}"/>
              </a:ext>
            </a:extLst>
          </p:cNvPr>
          <p:cNvSpPr txBox="1"/>
          <p:nvPr/>
        </p:nvSpPr>
        <p:spPr>
          <a:xfrm>
            <a:off x="426000" y="6218860"/>
            <a:ext cx="609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We’re focusing on the </a:t>
            </a:r>
            <a:r>
              <a:rPr lang="en-US" sz="2800" b="1" dirty="0"/>
              <a:t>MLD</a:t>
            </a:r>
            <a:r>
              <a:rPr lang="en-US" sz="2800" dirty="0"/>
              <a:t> algorithm.</a:t>
            </a:r>
          </a:p>
        </p:txBody>
      </p:sp>
    </p:spTree>
    <p:extLst>
      <p:ext uri="{BB962C8B-B14F-4D97-AF65-F5344CB8AC3E}">
        <p14:creationId xmlns:p14="http://schemas.microsoft.com/office/powerpoint/2010/main" val="24467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Characteristics -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384048"/>
            <a:ext cx="11030543" cy="4371403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EB7A5-7267-F74E-890E-D6A889BF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4" y="1001618"/>
            <a:ext cx="7014043" cy="5673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3B625-3F14-7D45-8A1A-297A6CC15408}"/>
              </a:ext>
            </a:extLst>
          </p:cNvPr>
          <p:cNvSpPr txBox="1"/>
          <p:nvPr/>
        </p:nvSpPr>
        <p:spPr>
          <a:xfrm>
            <a:off x="7936703" y="2204750"/>
            <a:ext cx="1694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1 Origin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DC251-1A50-7141-ADE3-839E71631A0B}"/>
              </a:ext>
            </a:extLst>
          </p:cNvPr>
          <p:cNvSpPr txBox="1"/>
          <p:nvPr/>
        </p:nvSpPr>
        <p:spPr>
          <a:xfrm>
            <a:off x="10460070" y="2560336"/>
            <a:ext cx="15484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0.127</a:t>
            </a:r>
          </a:p>
          <a:p>
            <a:pPr algn="ctr"/>
            <a:r>
              <a:rPr lang="en-US" sz="3200" b="1" dirty="0"/>
              <a:t>seconds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2A489-2800-A149-824A-15AC22DAF421}"/>
              </a:ext>
            </a:extLst>
          </p:cNvPr>
          <p:cNvSpPr txBox="1"/>
          <p:nvPr/>
        </p:nvSpPr>
        <p:spPr>
          <a:xfrm>
            <a:off x="7009819" y="3369054"/>
            <a:ext cx="3548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60 Destinations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(radius 15 km)</a:t>
            </a:r>
          </a:p>
        </p:txBody>
      </p:sp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D92DCF32-C020-BD46-B620-F8689A3E4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1084" y="1304144"/>
            <a:ext cx="1283732" cy="1283732"/>
          </a:xfrm>
          <a:prstGeom prst="rect">
            <a:avLst/>
          </a:prstGeom>
        </p:spPr>
      </p:pic>
      <p:cxnSp>
        <p:nvCxnSpPr>
          <p:cNvPr id="13" name="Straight Arrow Connector 12" descr="teo&#10;">
            <a:extLst>
              <a:ext uri="{FF2B5EF4-FFF2-40B4-BE49-F238E27FC236}">
                <a16:creationId xmlns:a16="http://schemas.microsoft.com/office/drawing/2014/main" id="{BFE58E91-3C72-A643-8A4A-8B70C98E70D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8784050" y="2851081"/>
            <a:ext cx="1" cy="5179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6D5FD6-8AB4-3049-A134-E4584FB6E324}"/>
              </a:ext>
            </a:extLst>
          </p:cNvPr>
          <p:cNvSpPr txBox="1"/>
          <p:nvPr/>
        </p:nvSpPr>
        <p:spPr>
          <a:xfrm>
            <a:off x="8743377" y="2824110"/>
            <a:ext cx="45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to</a:t>
            </a:r>
            <a:endParaRPr lang="en-US" sz="2400" dirty="0"/>
          </a:p>
        </p:txBody>
      </p:sp>
      <p:sp>
        <p:nvSpPr>
          <p:cNvPr id="15" name="Equal 14">
            <a:extLst>
              <a:ext uri="{FF2B5EF4-FFF2-40B4-BE49-F238E27FC236}">
                <a16:creationId xmlns:a16="http://schemas.microsoft.com/office/drawing/2014/main" id="{FDBD959D-D473-7946-B6FB-3E5CDE87E3FD}"/>
              </a:ext>
            </a:extLst>
          </p:cNvPr>
          <p:cNvSpPr/>
          <p:nvPr/>
        </p:nvSpPr>
        <p:spPr>
          <a:xfrm>
            <a:off x="9593131" y="2974203"/>
            <a:ext cx="872132" cy="246244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63746DD4-2622-3C42-9933-A47A004249E3}"/>
              </a:ext>
            </a:extLst>
          </p:cNvPr>
          <p:cNvSpPr/>
          <p:nvPr/>
        </p:nvSpPr>
        <p:spPr>
          <a:xfrm rot="20014607">
            <a:off x="2869262" y="1850681"/>
            <a:ext cx="1407582" cy="304800"/>
          </a:xfrm>
          <a:prstGeom prst="notchedRightArrow">
            <a:avLst>
              <a:gd name="adj1" fmla="val 33336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Notched Right Arrow 16">
            <a:extLst>
              <a:ext uri="{FF2B5EF4-FFF2-40B4-BE49-F238E27FC236}">
                <a16:creationId xmlns:a16="http://schemas.microsoft.com/office/drawing/2014/main" id="{6C0A3281-09CA-5E41-8C74-02262C7A9DBF}"/>
              </a:ext>
            </a:extLst>
          </p:cNvPr>
          <p:cNvSpPr/>
          <p:nvPr/>
        </p:nvSpPr>
        <p:spPr>
          <a:xfrm rot="1757154">
            <a:off x="2695408" y="2987274"/>
            <a:ext cx="1894409" cy="304800"/>
          </a:xfrm>
          <a:prstGeom prst="notchedRightArrow">
            <a:avLst>
              <a:gd name="adj1" fmla="val 33336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id="{BBD5814B-4C4D-E74F-B95C-A494EEBB80C8}"/>
              </a:ext>
            </a:extLst>
          </p:cNvPr>
          <p:cNvSpPr/>
          <p:nvPr/>
        </p:nvSpPr>
        <p:spPr>
          <a:xfrm rot="10800000">
            <a:off x="1729219" y="2170328"/>
            <a:ext cx="863729" cy="304800"/>
          </a:xfrm>
          <a:prstGeom prst="notchedRightArrow">
            <a:avLst>
              <a:gd name="adj1" fmla="val 33336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otched Right Arrow 18">
            <a:extLst>
              <a:ext uri="{FF2B5EF4-FFF2-40B4-BE49-F238E27FC236}">
                <a16:creationId xmlns:a16="http://schemas.microsoft.com/office/drawing/2014/main" id="{563BF9C6-A7AC-724C-AC7A-AFAC44415F34}"/>
              </a:ext>
            </a:extLst>
          </p:cNvPr>
          <p:cNvSpPr/>
          <p:nvPr/>
        </p:nvSpPr>
        <p:spPr>
          <a:xfrm rot="7348543">
            <a:off x="1623242" y="2986569"/>
            <a:ext cx="1408686" cy="304800"/>
          </a:xfrm>
          <a:prstGeom prst="notchedRightArrow">
            <a:avLst>
              <a:gd name="adj1" fmla="val 33336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8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Characteristics – Cloud Only Solution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C7858D7-F68C-1346-B1C4-8CC361394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673286"/>
            <a:ext cx="11030543" cy="4371403"/>
          </a:xfrm>
        </p:spPr>
        <p:txBody>
          <a:bodyPr/>
          <a:lstStyle/>
          <a:p>
            <a:pPr lvl="1"/>
            <a:r>
              <a:rPr lang="en-US" sz="3200" dirty="0"/>
              <a:t>Compiled Data Format</a:t>
            </a:r>
          </a:p>
          <a:p>
            <a:pPr marL="457200" lvl="1" indent="0">
              <a:buNone/>
            </a:pPr>
            <a:r>
              <a:rPr lang="en-US" sz="2800" b="1" dirty="0"/>
              <a:t>   OSRM internal defined</a:t>
            </a:r>
          </a:p>
          <a:p>
            <a:pPr lvl="2"/>
            <a:endParaRPr lang="en-US" sz="2400" dirty="0"/>
          </a:p>
          <a:p>
            <a:pPr lvl="1"/>
            <a:r>
              <a:rPr lang="en-US" sz="3200" dirty="0"/>
              <a:t>NA Compiled Data Size </a:t>
            </a:r>
          </a:p>
          <a:p>
            <a:pPr marL="457200" lvl="1" indent="0">
              <a:buNone/>
            </a:pPr>
            <a:r>
              <a:rPr lang="en-US" sz="2800" dirty="0"/>
              <a:t>   ~ </a:t>
            </a:r>
            <a:r>
              <a:rPr lang="en-US" sz="2800" b="1" dirty="0"/>
              <a:t>43GB</a:t>
            </a:r>
          </a:p>
        </p:txBody>
      </p:sp>
    </p:spTree>
    <p:extLst>
      <p:ext uri="{BB962C8B-B14F-4D97-AF65-F5344CB8AC3E}">
        <p14:creationId xmlns:p14="http://schemas.microsoft.com/office/powerpoint/2010/main" val="8230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OSRM Characteristics – Edge-expanded Graph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C7858D7-F68C-1346-B1C4-8CC361394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673286"/>
            <a:ext cx="11030543" cy="4371403"/>
          </a:xfrm>
        </p:spPr>
        <p:txBody>
          <a:bodyPr/>
          <a:lstStyle/>
          <a:p>
            <a:pPr lvl="1"/>
            <a:r>
              <a:rPr lang="en-US" sz="3200" b="1" dirty="0" err="1"/>
              <a:t>osrm</a:t>
            </a:r>
            <a:r>
              <a:rPr lang="en-US" sz="3200" b="1" dirty="0"/>
              <a:t>-extract</a:t>
            </a:r>
          </a:p>
          <a:p>
            <a:pPr lvl="2"/>
            <a:r>
              <a:rPr lang="en-US" sz="2800" dirty="0"/>
              <a:t>Parse OSM</a:t>
            </a:r>
          </a:p>
          <a:p>
            <a:pPr lvl="2"/>
            <a:r>
              <a:rPr lang="en-US" sz="2800" dirty="0"/>
              <a:t>Compress graph (Merge single-connect links)</a:t>
            </a:r>
          </a:p>
          <a:p>
            <a:pPr lvl="2"/>
            <a:r>
              <a:rPr lang="en-US" sz="2800" dirty="0"/>
              <a:t>Generate Edge-expanded graph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>
                <a:hlinkClick r:id="rId3"/>
              </a:rPr>
              <a:t>Understanding OSRM Graph Representation</a:t>
            </a:r>
            <a:endParaRPr lang="en-US" sz="2800" dirty="0"/>
          </a:p>
          <a:p>
            <a:pPr marL="914400" lvl="2" indent="0">
              <a:buNone/>
            </a:pPr>
            <a:endParaRPr lang="en-US" sz="2800" dirty="0"/>
          </a:p>
          <a:p>
            <a:pPr lvl="2"/>
            <a:endParaRPr lang="en-US" sz="2800" dirty="0"/>
          </a:p>
          <a:p>
            <a:pPr lvl="2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021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Y20 Promotion Justification - Jay 20190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omotion presentatio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FY20 Promotion Justification - Jay 201908</Template>
  <TotalTime>9791</TotalTime>
  <Words>912</Words>
  <Application>Microsoft Macintosh PowerPoint</Application>
  <PresentationFormat>Widescreen</PresentationFormat>
  <Paragraphs>262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Montserrat</vt:lpstr>
      <vt:lpstr>Montserrat Medium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Calibri Light</vt:lpstr>
      <vt:lpstr>FY20 Promotion Justification - Jay 201908</vt:lpstr>
      <vt:lpstr>Custom Design</vt:lpstr>
      <vt:lpstr>promotion presentation template</vt:lpstr>
      <vt:lpstr>OSRM Brief Introduction and Demo</vt:lpstr>
      <vt:lpstr>Agenda</vt:lpstr>
      <vt:lpstr>OSRM Brief Introduction</vt:lpstr>
      <vt:lpstr>OSRM - Open Source Routing Machine</vt:lpstr>
      <vt:lpstr>OSRM-backend services</vt:lpstr>
      <vt:lpstr>OSRM Algorithms</vt:lpstr>
      <vt:lpstr>OSRM Characteristics - Fast</vt:lpstr>
      <vt:lpstr>OSRM Characteristics – Cloud Only Solution</vt:lpstr>
      <vt:lpstr>OSRM Characteristics – Edge-expanded Graph</vt:lpstr>
      <vt:lpstr>OSRM Characteristics – Lua</vt:lpstr>
      <vt:lpstr>OSRM Current Progress In Telenav</vt:lpstr>
      <vt:lpstr>What we did/doing</vt:lpstr>
      <vt:lpstr>Compile Telenav UniDB PBF</vt:lpstr>
      <vt:lpstr>Route Quality Benchmark &amp; Tuning</vt:lpstr>
      <vt:lpstr>Route Quality Tuning – PBF Difference</vt:lpstr>
      <vt:lpstr>OSRM with traffic</vt:lpstr>
      <vt:lpstr>OSRM with traffic – Customize</vt:lpstr>
      <vt:lpstr>OSRM with traffic – Customize</vt:lpstr>
      <vt:lpstr>OSRM with traffic – Alternatives Ranking</vt:lpstr>
      <vt:lpstr>OSRM with traffic – Alternatives Ranking</vt:lpstr>
      <vt:lpstr>DirectionAdapter</vt:lpstr>
      <vt:lpstr>DirectionAdapter - Route Playback</vt:lpstr>
      <vt:lpstr>DirectionAdapter - Route Playback</vt:lpstr>
      <vt:lpstr>DirectionAdapter - Detour</vt:lpstr>
      <vt:lpstr>Planning (next 2 quarters)</vt:lpstr>
      <vt:lpstr>Demo</vt:lpstr>
      <vt:lpstr>Demo System Architecture</vt:lpstr>
      <vt:lpstr>Q &amp; A</vt:lpstr>
      <vt:lpstr>References</vt:lpstr>
      <vt:lpstr>  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Zhang, Jie (Jay)</cp:lastModifiedBy>
  <cp:revision>2469</cp:revision>
  <cp:lastPrinted>2019-12-25T02:22:42Z</cp:lastPrinted>
  <dcterms:created xsi:type="dcterms:W3CDTF">2016-03-10T22:43:14Z</dcterms:created>
  <dcterms:modified xsi:type="dcterms:W3CDTF">2020-02-25T13:43:07Z</dcterms:modified>
</cp:coreProperties>
</file>